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43" r:id="rId3"/>
  </p:sldIdLst>
  <p:sldSz cx="9144000" cy="6858000" type="screen4x3"/>
  <p:notesSz cx="6797675" cy="9928225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00FF00"/>
    <a:srgbClr val="0099CC"/>
    <a:srgbClr val="3333CC"/>
    <a:srgbClr val="FF0066"/>
    <a:srgbClr val="C0C0C0"/>
    <a:srgbClr val="000066"/>
    <a:srgbClr val="0099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9453" autoAdjust="0"/>
  </p:normalViewPr>
  <p:slideViewPr>
    <p:cSldViewPr snapToGrid="0">
      <p:cViewPr varScale="1">
        <p:scale>
          <a:sx n="65" d="100"/>
          <a:sy n="65" d="100"/>
        </p:scale>
        <p:origin x="-152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8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89" cy="49514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88215" tIns="44107" rIns="88215" bIns="44107" numCol="1" anchor="t" anchorCtr="0" compatLnSpc="1"/>
          <a:lstStyle>
            <a:lvl1pPr defTabSz="882015">
              <a:defRPr sz="1300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899" y="0"/>
            <a:ext cx="2946189" cy="49514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88215" tIns="44107" rIns="88215" bIns="44107" numCol="1" anchor="t" anchorCtr="0" compatLnSpc="1"/>
          <a:lstStyle>
            <a:lvl1pPr algn="r" defTabSz="882015">
              <a:defRPr sz="1300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46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497"/>
            <a:ext cx="2946189" cy="49514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88215" tIns="44107" rIns="88215" bIns="44107" numCol="1" anchor="b" anchorCtr="0" compatLnSpc="1"/>
          <a:lstStyle>
            <a:lvl1pPr defTabSz="882015">
              <a:defRPr sz="1300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46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899" y="9431497"/>
            <a:ext cx="2946189" cy="49514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88215" tIns="44107" rIns="88215" bIns="44107" numCol="1" anchor="b" anchorCtr="0" compatLnSpc="1"/>
          <a:lstStyle>
            <a:lvl1pPr algn="r" defTabSz="882015">
              <a:defRPr sz="1300" smtClean="0"/>
            </a:lvl1pPr>
          </a:lstStyle>
          <a:p>
            <a:pPr>
              <a:defRPr/>
            </a:pPr>
            <a:fld id="{EFFB13C6-9F95-43EB-8612-AA86D89CFA80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89" cy="49514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5555" tIns="47777" rIns="95555" bIns="47777" numCol="1" anchor="t" anchorCtr="0" compatLnSpc="1"/>
          <a:lstStyle>
            <a:lvl1pPr defTabSz="955040">
              <a:defRPr sz="1300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899" y="0"/>
            <a:ext cx="2946189" cy="49514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5555" tIns="47777" rIns="95555" bIns="47777" numCol="1" anchor="t" anchorCtr="0" compatLnSpc="1"/>
          <a:lstStyle>
            <a:lvl1pPr algn="r" defTabSz="955040">
              <a:defRPr sz="1300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60938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</p:spPr>
      </p:sp>
      <p:sp>
        <p:nvSpPr>
          <p:cNvPr id="706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4955"/>
            <a:ext cx="5438140" cy="446738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5555" tIns="47777" rIns="95555" bIns="47777" numCol="1" anchor="t" anchorCtr="0" compatLnSpc="1"/>
          <a:lstStyle/>
          <a:p>
            <a:pPr lvl="0"/>
            <a:r>
              <a:rPr lang="en-US" altLang="zh-CN" noProof="0" smtClean="0"/>
              <a:t>Click to edit Master text styles</a:t>
            </a:r>
            <a:endParaRPr lang="en-US" altLang="zh-CN" noProof="0" smtClean="0"/>
          </a:p>
          <a:p>
            <a:pPr lvl="1"/>
            <a:r>
              <a:rPr lang="en-US" altLang="zh-CN" noProof="0" smtClean="0"/>
              <a:t>Second level</a:t>
            </a:r>
            <a:endParaRPr lang="en-US" altLang="zh-CN" noProof="0" smtClean="0"/>
          </a:p>
          <a:p>
            <a:pPr lvl="2"/>
            <a:r>
              <a:rPr lang="en-US" altLang="zh-CN" noProof="0" smtClean="0"/>
              <a:t>Third level</a:t>
            </a:r>
            <a:endParaRPr lang="en-US" altLang="zh-CN" noProof="0" smtClean="0"/>
          </a:p>
          <a:p>
            <a:pPr lvl="3"/>
            <a:r>
              <a:rPr lang="en-US" altLang="zh-CN" noProof="0" smtClean="0"/>
              <a:t>Fourth level</a:t>
            </a:r>
            <a:endParaRPr lang="en-US" altLang="zh-CN" noProof="0" smtClean="0"/>
          </a:p>
          <a:p>
            <a:pPr lvl="4"/>
            <a:r>
              <a:rPr lang="en-US" altLang="zh-CN" noProof="0" smtClean="0"/>
              <a:t>Fifth level</a:t>
            </a:r>
            <a:endParaRPr lang="en-US" altLang="zh-CN" noProof="0" smtClean="0"/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497"/>
            <a:ext cx="2946189" cy="49514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5555" tIns="47777" rIns="95555" bIns="47777" numCol="1" anchor="b" anchorCtr="0" compatLnSpc="1"/>
          <a:lstStyle>
            <a:lvl1pPr defTabSz="955040">
              <a:defRPr sz="1300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06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899" y="9431497"/>
            <a:ext cx="2946189" cy="49514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5555" tIns="47777" rIns="95555" bIns="47777" numCol="1" anchor="b" anchorCtr="0" compatLnSpc="1"/>
          <a:lstStyle>
            <a:lvl1pPr algn="r" defTabSz="955040">
              <a:defRPr sz="1300" smtClean="0"/>
            </a:lvl1pPr>
          </a:lstStyle>
          <a:p>
            <a:pPr>
              <a:defRPr/>
            </a:pPr>
            <a:fld id="{04C2BF2A-C693-4772-8E35-C63E83CAE9FD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8D9585-60BD-4677-92FE-2341B0ABF26C}" type="slidenum">
              <a:rPr lang="en-US" altLang="zh-CN"/>
            </a:fld>
            <a:endParaRPr lang="en-US" altLang="zh-CN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Here</a:t>
            </a:r>
            <a:r>
              <a:rPr lang="en-US" baseline="0" dirty="0" smtClean="0"/>
              <a:t>  I would like to discuss the physiological mechanisms of the alpine </a:t>
            </a:r>
            <a:r>
              <a:rPr lang="en-US" baseline="0" dirty="0" err="1" smtClean="0"/>
              <a:t>treeline</a:t>
            </a:r>
            <a:r>
              <a:rPr lang="en-US" baseline="0" dirty="0" smtClean="0"/>
              <a:t> formation. Namely, which physiological responses to low temperature lead to the Alpine </a:t>
            </a:r>
            <a:r>
              <a:rPr lang="en-US" baseline="0" dirty="0" err="1" smtClean="0"/>
              <a:t>treeline</a:t>
            </a:r>
            <a:r>
              <a:rPr lang="en-US" baseline="0" dirty="0" smtClean="0"/>
              <a:t> phenomenon?</a:t>
            </a: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zh-CN" smtClean="0"/>
              <a:t>15-19 Oct. 2012, Chengdu, China</a:t>
            </a: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F8E95-C4EF-46C0-92E1-F7390D47B1F4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zh-CN" smtClean="0"/>
              <a:t>15-19 Oct. 2012, Chengdu, China</a:t>
            </a: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EA805-F6B3-46AD-9579-E7918666BB95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zh-CN" smtClean="0"/>
              <a:t>15-19 Oct. 2012, Chengdu, China</a:t>
            </a: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D5CEF-267F-4467-B195-D62481C3D095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zh-CN" smtClean="0"/>
              <a:t>15-19 Oct. 2012, Chengdu, China</a:t>
            </a: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C2D7E-C7C8-46DB-9BBF-650C2BFB6BF4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zh-CN" smtClean="0"/>
              <a:t>15-19 Oct. 2012, Chengdu, China</a:t>
            </a: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84B43-4655-4A1E-B6A3-27F0E1C1CAB7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zh-CN" smtClean="0"/>
              <a:t>15-19 Oct. 2012, Chengdu, China</a:t>
            </a: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694C8-BA2B-48FE-8114-34DBC31A32CB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zh-CN" smtClean="0"/>
              <a:t>15-19 Oct. 2012, Chengdu, China</a:t>
            </a: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D6B8C-FBA4-46AC-BF2B-26C506E434D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zh-CN" smtClean="0"/>
              <a:t>15-19 Oct. 2012, Chengdu, China</a:t>
            </a: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9C4EA-711C-4650-8B00-FA9C2E035C3F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zh-CN" smtClean="0"/>
              <a:t>15-19 Oct. 2012, Chengdu, China</a:t>
            </a: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9A1C8-EB1B-4EF9-8A67-DB1EA8AC6A2A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zh-CN" smtClean="0"/>
              <a:t>15-19 Oct. 2012, Chengdu, China</a:t>
            </a: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59905-211B-4518-A6DB-E9074282EA9B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zh-CN" smtClean="0"/>
              <a:t>15-19 Oct. 2012, Chengdu, China</a:t>
            </a: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6392C-2861-4FCB-8A61-F419E3A609E5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zh-CN" smtClean="0"/>
              <a:t>15-19 Oct. 2012, Chengdu, China</a:t>
            </a: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ABECD-D5F7-43D4-BC6B-EF75BB58936B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zh-CN" smtClean="0"/>
              <a:t>15-19 Oct. 2012, Chengdu, China</a:t>
            </a: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BCCB4-C397-43C9-BA1C-A13645A79D82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zh-CN" smtClean="0"/>
              <a:t>Click to edit Master title style</a:t>
            </a:r>
            <a:endParaRPr lang="en-US" altLang="zh-CN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zh-CN" smtClean="0"/>
              <a:t>Click to edit Master text styles</a:t>
            </a:r>
            <a:endParaRPr lang="en-US" altLang="zh-CN" smtClean="0"/>
          </a:p>
          <a:p>
            <a:pPr lvl="1"/>
            <a:r>
              <a:rPr lang="en-US" altLang="zh-CN" smtClean="0"/>
              <a:t>Second level</a:t>
            </a:r>
            <a:endParaRPr lang="en-US" altLang="zh-CN" smtClean="0"/>
          </a:p>
          <a:p>
            <a:pPr lvl="2"/>
            <a:r>
              <a:rPr lang="en-US" altLang="zh-CN" smtClean="0"/>
              <a:t>Third level</a:t>
            </a:r>
            <a:endParaRPr lang="en-US" altLang="zh-CN" smtClean="0"/>
          </a:p>
          <a:p>
            <a:pPr lvl="3"/>
            <a:r>
              <a:rPr lang="en-US" altLang="zh-CN" smtClean="0"/>
              <a:t>Fourth level</a:t>
            </a:r>
            <a:endParaRPr lang="en-US" altLang="zh-CN" smtClean="0"/>
          </a:p>
          <a:p>
            <a:pPr lvl="4"/>
            <a:r>
              <a:rPr lang="en-US" altLang="zh-CN" smtClean="0"/>
              <a:t>Fifth level</a:t>
            </a:r>
            <a:endParaRPr lang="en-US" altLang="zh-CN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 smtClean="0"/>
            </a:lvl1pPr>
          </a:lstStyle>
          <a:p>
            <a:pPr>
              <a:defRPr/>
            </a:pPr>
            <a:r>
              <a:rPr lang="de-DE" altLang="zh-CN" smtClean="0"/>
              <a:t>15-19 Oct. 2012, Chengdu, China</a:t>
            </a: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smtClean="0"/>
            </a:lvl1pPr>
          </a:lstStyle>
          <a:p>
            <a:pPr>
              <a:defRPr/>
            </a:pPr>
            <a:fld id="{39BBFBDE-8AEE-4E00-8C98-E98CE75A4DC5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79886" y="1291109"/>
            <a:ext cx="8836226" cy="239348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CN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anose="030F0702030302020204" pitchFamily="66" charset="0"/>
              </a:rPr>
              <a:t>large-scale investigation reveals a winter carbon limitation in roost</a:t>
            </a:r>
            <a:endParaRPr lang="en-US" altLang="zh-CN" sz="4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4100" name="Text Box 12"/>
          <p:cNvSpPr txBox="1">
            <a:spLocks noChangeArrowheads="1"/>
          </p:cNvSpPr>
          <p:nvPr/>
        </p:nvSpPr>
        <p:spPr bwMode="auto">
          <a:xfrm>
            <a:off x="1843870" y="4621107"/>
            <a:ext cx="4786437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 smtClean="0">
                <a:solidFill>
                  <a:schemeClr val="bg1"/>
                </a:solidFill>
              </a:rPr>
              <a:t>Swiss </a:t>
            </a:r>
            <a:r>
              <a:rPr lang="en-US" altLang="zh-CN" sz="2000" dirty="0">
                <a:solidFill>
                  <a:schemeClr val="bg1"/>
                </a:solidFill>
              </a:rPr>
              <a:t>Federal Research Institute WSL</a:t>
            </a:r>
            <a:endParaRPr lang="en-US" altLang="zh-CN" sz="2000" dirty="0">
              <a:solidFill>
                <a:schemeClr val="bg1"/>
              </a:solidFill>
            </a:endParaRPr>
          </a:p>
        </p:txBody>
      </p:sp>
      <p:sp>
        <p:nvSpPr>
          <p:cNvPr id="4101" name="Text Box 14"/>
          <p:cNvSpPr txBox="1">
            <a:spLocks noChangeArrowheads="1"/>
          </p:cNvSpPr>
          <p:nvPr/>
        </p:nvSpPr>
        <p:spPr bwMode="auto">
          <a:xfrm>
            <a:off x="3624588" y="4129944"/>
            <a:ext cx="1519968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</a:rPr>
              <a:t>Mai-He LI</a:t>
            </a:r>
            <a:endParaRPr lang="en-US" altLang="zh-CN" sz="2400" dirty="0">
              <a:solidFill>
                <a:schemeClr val="bg1"/>
              </a:solidFill>
            </a:endParaRPr>
          </a:p>
        </p:txBody>
      </p:sp>
      <p:sp>
        <p:nvSpPr>
          <p:cNvPr id="4102" name="Text Box 15"/>
          <p:cNvSpPr txBox="1">
            <a:spLocks noChangeArrowheads="1"/>
          </p:cNvSpPr>
          <p:nvPr/>
        </p:nvSpPr>
        <p:spPr bwMode="auto">
          <a:xfrm>
            <a:off x="3732010" y="6019523"/>
            <a:ext cx="2042547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000" dirty="0" smtClean="0">
                <a:solidFill>
                  <a:schemeClr val="bg1"/>
                </a:solidFill>
              </a:rPr>
              <a:t>maihe.li@wsl.ch</a:t>
            </a:r>
            <a:endParaRPr lang="en-US" altLang="zh-CN" sz="2000" dirty="0">
              <a:solidFill>
                <a:schemeClr val="bg1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392015" y="217132"/>
            <a:ext cx="83872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anose="030F0702030302020204" pitchFamily="66" charset="0"/>
              </a:rPr>
              <a:t>Alpine </a:t>
            </a:r>
            <a:r>
              <a:rPr lang="en-US" altLang="zh-CN" sz="4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anose="030F0702030302020204" pitchFamily="66" charset="0"/>
              </a:rPr>
              <a:t>Treeline</a:t>
            </a:r>
            <a:r>
              <a:rPr lang="en-US" altLang="zh-CN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anose="030F0702030302020204" pitchFamily="66" charset="0"/>
              </a:rPr>
              <a:t> Formation: </a:t>
            </a:r>
            <a:endParaRPr lang="de-CH" sz="4800" dirty="0"/>
          </a:p>
        </p:txBody>
      </p:sp>
      <p:pic>
        <p:nvPicPr>
          <p:cNvPr id="232450" name="Picture 2"/>
          <p:cNvPicPr preferRelativeResize="0"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3765" y="4360776"/>
            <a:ext cx="882384" cy="882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http://www.iae.cas.cn/images/banner1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6774" y="5050713"/>
            <a:ext cx="4975871" cy="821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</Words>
  <Application>WPS 演示</Application>
  <PresentationFormat>Bildschirmpräsentation (4:3)</PresentationFormat>
  <Paragraphs>10</Paragraphs>
  <Slides>1</Slides>
  <Notes>12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宋体</vt:lpstr>
      <vt:lpstr>Wingdings</vt:lpstr>
      <vt:lpstr>Comic Sans MS</vt:lpstr>
      <vt:lpstr>Helvetica</vt:lpstr>
      <vt:lpstr>MS PGothic</vt:lpstr>
      <vt:lpstr>微软雅黑</vt:lpstr>
      <vt:lpstr>Calibri</vt:lpstr>
      <vt:lpstr>Times New Roman</vt:lpstr>
      <vt:lpstr>Default Design</vt:lpstr>
      <vt:lpstr>large-scale investigation reveals a winter carbon limitation in roost</vt:lpstr>
    </vt:vector>
  </TitlesOfParts>
  <Company>WSL Birmensdorf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state of knowledge  on alpine treeline and suggestions for future research</dc:title>
  <dc:creator>Informatik</dc:creator>
  <cp:lastModifiedBy>Administrator</cp:lastModifiedBy>
  <cp:revision>529</cp:revision>
  <cp:lastPrinted>2017-05-11T13:40:00Z</cp:lastPrinted>
  <dcterms:created xsi:type="dcterms:W3CDTF">2005-07-15T11:36:00Z</dcterms:created>
  <dcterms:modified xsi:type="dcterms:W3CDTF">2017-06-01T11:03:24Z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2052-10.1.0.6391</vt:lpwstr>
  </property>
</Properties>
</file>